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8" r:id="rId1"/>
  </p:sldMasterIdLst>
  <p:notesMasterIdLst>
    <p:notesMasterId r:id="rId6"/>
  </p:notesMasterIdLst>
  <p:sldIdLst>
    <p:sldId id="344" r:id="rId2"/>
    <p:sldId id="345" r:id="rId3"/>
    <p:sldId id="346" r:id="rId4"/>
    <p:sldId id="347"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na Savchenko" initials="HS" lastIdx="0" clrIdx="0">
    <p:extLst>
      <p:ext uri="{19B8F6BF-5375-455C-9EA6-DF929625EA0E}">
        <p15:presenceInfo xmlns="" xmlns:p15="http://schemas.microsoft.com/office/powerpoint/2012/main" userId="6f44990c936c3c3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60000"/>
    <a:srgbClr val="740000"/>
    <a:srgbClr val="68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68260" autoAdjust="0"/>
  </p:normalViewPr>
  <p:slideViewPr>
    <p:cSldViewPr snapToGrid="0">
      <p:cViewPr varScale="1">
        <p:scale>
          <a:sx n="59" d="100"/>
          <a:sy n="59" d="100"/>
        </p:scale>
        <p:origin x="-1574" y="-7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23" Type="http://schemas.microsoft.com/office/2015/10/relationships/revisionInfo" Target="revisionInfo.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a:p>
        </p:txBody>
      </p:sp>
      <p:sp>
        <p:nvSpPr>
          <p:cNvPr id="3" name="Місце для дати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4196E5-6179-41B5-9D12-E82BFFD4EE5C}" type="datetimeFigureOut">
              <a:rPr lang="uk-UA" smtClean="0"/>
              <a:t>29.11.2017</a:t>
            </a:fld>
            <a:endParaRPr lang="uk-UA"/>
          </a:p>
        </p:txBody>
      </p:sp>
      <p:sp>
        <p:nvSpPr>
          <p:cNvPr id="4" name="Місце для зображення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uk-UA"/>
          </a:p>
        </p:txBody>
      </p:sp>
      <p:sp>
        <p:nvSpPr>
          <p:cNvPr id="5" name="Місце для нотаток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6" name="Місце для нижнього колонтитула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a:p>
        </p:txBody>
      </p:sp>
      <p:sp>
        <p:nvSpPr>
          <p:cNvPr id="7" name="Місце для номера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B15333-ACC5-4D86-B8D7-9C42145B1C3A}" type="slidenum">
              <a:rPr lang="uk-UA" smtClean="0"/>
              <a:t>‹#›</a:t>
            </a:fld>
            <a:endParaRPr lang="uk-UA"/>
          </a:p>
        </p:txBody>
      </p:sp>
    </p:spTree>
    <p:extLst>
      <p:ext uri="{BB962C8B-B14F-4D97-AF65-F5344CB8AC3E}">
        <p14:creationId xmlns:p14="http://schemas.microsoft.com/office/powerpoint/2010/main" val="30494100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uk-UA" sz="1200" b="1" i="1" dirty="0">
                <a:effectLst/>
              </a:rPr>
              <a:t>Комунікативна компетентність</a:t>
            </a:r>
            <a:r>
              <a:rPr lang="uk-UA" sz="1200" dirty="0">
                <a:effectLst/>
              </a:rPr>
              <a:t> - не тільки сукупність комунікативних знань, умінь і навичок, які забезпечують ефективність комунікативного процесу, це також певний рівень їх сформованості, засвоєння культурних норм поведінки, досвід спілкування. Комунікативна компетентність визначає якісну характеристику спілкування особистості, та ступінь адаптації до активної комунікації. Вона передбачає уміння змінювати глибину і коло спілкування, розуміти і бути зрозумілим для іншого учасника спілкування.</a:t>
            </a:r>
            <a:endParaRPr lang="uk-UA"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uk-UA" sz="12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uk-UA" sz="1200" dirty="0">
                <a:effectLst/>
              </a:rPr>
              <a:t>Розрізняють </a:t>
            </a:r>
            <a:r>
              <a:rPr lang="uk-UA" sz="1200" b="1" i="1" dirty="0">
                <a:effectLst/>
              </a:rPr>
              <a:t>вербальний і невербальний рівень</a:t>
            </a:r>
            <a:r>
              <a:rPr lang="uk-UA" sz="1200" dirty="0">
                <a:effectLst/>
              </a:rPr>
              <a:t> комунікативної складової компетентності спілкування. </a:t>
            </a:r>
            <a:endParaRPr lang="uk-UA"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uk-UA" sz="1200" kern="1200" dirty="0">
              <a:solidFill>
                <a:schemeClr val="tx1"/>
              </a:solidFill>
              <a:effectLst/>
              <a:latin typeface="+mn-lt"/>
              <a:ea typeface="+mn-ea"/>
              <a:cs typeface="+mn-cs"/>
            </a:endParaRPr>
          </a:p>
          <a:p>
            <a:endParaRPr lang="uk-UA" dirty="0"/>
          </a:p>
        </p:txBody>
      </p:sp>
      <p:sp>
        <p:nvSpPr>
          <p:cNvPr id="4" name="Місце для номера слайда 3"/>
          <p:cNvSpPr>
            <a:spLocks noGrp="1"/>
          </p:cNvSpPr>
          <p:nvPr>
            <p:ph type="sldNum" sz="quarter" idx="10"/>
          </p:nvPr>
        </p:nvSpPr>
        <p:spPr/>
        <p:txBody>
          <a:bodyPr/>
          <a:lstStyle/>
          <a:p>
            <a:fld id="{5CB15333-ACC5-4D86-B8D7-9C42145B1C3A}" type="slidenum">
              <a:rPr lang="uk-UA" smtClean="0"/>
              <a:t>1</a:t>
            </a:fld>
            <a:endParaRPr lang="uk-UA"/>
          </a:p>
        </p:txBody>
      </p:sp>
    </p:spTree>
    <p:extLst>
      <p:ext uri="{BB962C8B-B14F-4D97-AF65-F5344CB8AC3E}">
        <p14:creationId xmlns:p14="http://schemas.microsoft.com/office/powerpoint/2010/main" val="12513039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uk-UA"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uk-UA" sz="1200" dirty="0">
                <a:effectLst/>
              </a:rPr>
              <a:t>- Незважаючи на те, що  суддівська діяльність направлена на правове врегулювання, її суб'єктами, все ж таки, виступають інші люди. І якщо із застосуванням норм законів для суддів все в більшій мірі чітко та регламентовано, то </a:t>
            </a:r>
            <a:r>
              <a:rPr lang="uk-UA" sz="1200" b="1" i="1" dirty="0">
                <a:effectLst/>
              </a:rPr>
              <a:t>«людський фактор» часто привносить у спілкування бар'єри та труднощі</a:t>
            </a:r>
            <a:r>
              <a:rPr lang="uk-UA" sz="1200" dirty="0">
                <a:effectLst/>
              </a:rPr>
              <a:t>. </a:t>
            </a:r>
            <a:endParaRPr lang="uk-UA"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uk-UA" sz="1200" dirty="0">
                <a:effectLst/>
              </a:rPr>
              <a:t>- Ситуація, яка потребує виходу за межі стереотипів, установок, ролей, що склалися, завжди передбачає </a:t>
            </a:r>
            <a:r>
              <a:rPr lang="uk-UA" sz="1200" b="1" i="1" dirty="0">
                <a:effectLst/>
              </a:rPr>
              <a:t>продуктивне спілкування (творче)</a:t>
            </a:r>
            <a:r>
              <a:rPr lang="uk-UA" sz="1200" dirty="0">
                <a:effectLst/>
              </a:rPr>
              <a:t>. Репродуктивне, або </a:t>
            </a:r>
            <a:r>
              <a:rPr lang="uk-UA" sz="1200" b="1" i="1" dirty="0">
                <a:effectLst/>
              </a:rPr>
              <a:t>стандартизоване спілкування</a:t>
            </a:r>
            <a:r>
              <a:rPr lang="uk-UA" sz="1200" dirty="0">
                <a:effectLst/>
              </a:rPr>
              <a:t> передбачає взаємодію «за стандартом», «за сценарієм». Суддя має бути готовим вміло поєднувати ці два види спілкування.</a:t>
            </a:r>
            <a:endParaRPr lang="uk-UA" dirty="0">
              <a:effectLst/>
            </a:endParaRPr>
          </a:p>
          <a:p>
            <a:endParaRPr lang="uk-UA" dirty="0"/>
          </a:p>
        </p:txBody>
      </p:sp>
      <p:sp>
        <p:nvSpPr>
          <p:cNvPr id="4" name="Місце для номера слайда 3"/>
          <p:cNvSpPr>
            <a:spLocks noGrp="1"/>
          </p:cNvSpPr>
          <p:nvPr>
            <p:ph type="sldNum" sz="quarter" idx="10"/>
          </p:nvPr>
        </p:nvSpPr>
        <p:spPr/>
        <p:txBody>
          <a:bodyPr/>
          <a:lstStyle/>
          <a:p>
            <a:fld id="{5CB15333-ACC5-4D86-B8D7-9C42145B1C3A}" type="slidenum">
              <a:rPr lang="uk-UA" smtClean="0"/>
              <a:t>2</a:t>
            </a:fld>
            <a:endParaRPr lang="uk-UA"/>
          </a:p>
        </p:txBody>
      </p:sp>
    </p:spTree>
    <p:extLst>
      <p:ext uri="{BB962C8B-B14F-4D97-AF65-F5344CB8AC3E}">
        <p14:creationId xmlns:p14="http://schemas.microsoft.com/office/powerpoint/2010/main" val="10090020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uk-UA" sz="1200" kern="1200" dirty="0">
                <a:solidFill>
                  <a:schemeClr val="tx1"/>
                </a:solidFill>
                <a:effectLst/>
                <a:latin typeface="+mn-lt"/>
                <a:ea typeface="+mn-ea"/>
                <a:cs typeface="+mn-cs"/>
              </a:rPr>
              <a:t>:</a:t>
            </a:r>
          </a:p>
          <a:p>
            <a:endParaRPr lang="uk-UA" dirty="0"/>
          </a:p>
        </p:txBody>
      </p:sp>
      <p:sp>
        <p:nvSpPr>
          <p:cNvPr id="4" name="Місце для номера слайда 3"/>
          <p:cNvSpPr>
            <a:spLocks noGrp="1"/>
          </p:cNvSpPr>
          <p:nvPr>
            <p:ph type="sldNum" sz="quarter" idx="10"/>
          </p:nvPr>
        </p:nvSpPr>
        <p:spPr/>
        <p:txBody>
          <a:bodyPr/>
          <a:lstStyle/>
          <a:p>
            <a:fld id="{5CB15333-ACC5-4D86-B8D7-9C42145B1C3A}" type="slidenum">
              <a:rPr lang="uk-UA" smtClean="0"/>
              <a:t>3</a:t>
            </a:fld>
            <a:endParaRPr lang="uk-UA"/>
          </a:p>
        </p:txBody>
      </p:sp>
    </p:spTree>
    <p:extLst>
      <p:ext uri="{BB962C8B-B14F-4D97-AF65-F5344CB8AC3E}">
        <p14:creationId xmlns:p14="http://schemas.microsoft.com/office/powerpoint/2010/main" val="4538669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uk-UA" sz="1200" b="1" i="1" dirty="0">
                <a:effectLst/>
              </a:rPr>
              <a:t>Психологічні засоби рольової поведінки</a:t>
            </a:r>
            <a:r>
              <a:rPr lang="uk-UA" sz="1200" dirty="0">
                <a:effectLst/>
              </a:rPr>
              <a:t> – це зміст і манера розмови, навмисно демонстровані суддею якості і звички. Причому тут можуть маскуватися або навпроти – демонструватися як сильні, так і «слабкі» сторони особистості, залежно від ситуації, що складається. </a:t>
            </a:r>
          </a:p>
          <a:p>
            <a:pPr marL="0" marR="0" lvl="0" indent="0" algn="l" defTabSz="914400" rtl="0" eaLnBrk="1" fontAlgn="auto" latinLnBrk="0" hangingPunct="1">
              <a:lnSpc>
                <a:spcPct val="100000"/>
              </a:lnSpc>
              <a:spcBef>
                <a:spcPts val="0"/>
              </a:spcBef>
              <a:spcAft>
                <a:spcPts val="0"/>
              </a:spcAft>
              <a:buClrTx/>
              <a:buSzTx/>
              <a:buFontTx/>
              <a:buNone/>
              <a:tabLst/>
              <a:defRPr/>
            </a:pPr>
            <a:r>
              <a:rPr lang="uk-UA" sz="1200" b="1" i="1" kern="1200" dirty="0">
                <a:solidFill>
                  <a:schemeClr val="tx1"/>
                </a:solidFill>
                <a:effectLst/>
                <a:latin typeface="+mn-lt"/>
                <a:ea typeface="+mn-ea"/>
                <a:cs typeface="+mn-cs"/>
              </a:rPr>
              <a:t>Комунікативна компетентність формується</a:t>
            </a:r>
            <a:r>
              <a:rPr lang="uk-UA" sz="1200" kern="1200" dirty="0">
                <a:solidFill>
                  <a:schemeClr val="tx1"/>
                </a:solidFill>
                <a:effectLst/>
                <a:latin typeface="+mn-lt"/>
                <a:ea typeface="+mn-ea"/>
                <a:cs typeface="+mn-cs"/>
              </a:rPr>
              <a:t> в умовах безпосередньої взаємодії, тому є результатом досвіду спілкування між людьми. Цей досвід набувається не тільки у процесі безпосередньої взаємодії, а також опосередкованої, в тому числі з літератури, театру, кіно з яких людина отримує інформацію про характер комунікативних ситуацій, особливості міжособистісної взаємодії і засоби їх ви рішень.</a:t>
            </a:r>
          </a:p>
          <a:p>
            <a:pPr marL="0" marR="0" lvl="0" indent="0" algn="l" defTabSz="914400" rtl="0" eaLnBrk="1" fontAlgn="auto" latinLnBrk="0" hangingPunct="1">
              <a:lnSpc>
                <a:spcPct val="100000"/>
              </a:lnSpc>
              <a:spcBef>
                <a:spcPts val="0"/>
              </a:spcBef>
              <a:spcAft>
                <a:spcPts val="0"/>
              </a:spcAft>
              <a:buClrTx/>
              <a:buSzTx/>
              <a:buFontTx/>
              <a:buNone/>
              <a:tabLst/>
              <a:defRPr/>
            </a:pPr>
            <a:endParaRPr lang="uk-UA" dirty="0">
              <a:effectLst/>
            </a:endParaRPr>
          </a:p>
          <a:p>
            <a:endParaRPr lang="uk-UA" dirty="0"/>
          </a:p>
        </p:txBody>
      </p:sp>
      <p:sp>
        <p:nvSpPr>
          <p:cNvPr id="4" name="Місце для номера слайда 3"/>
          <p:cNvSpPr>
            <a:spLocks noGrp="1"/>
          </p:cNvSpPr>
          <p:nvPr>
            <p:ph type="sldNum" sz="quarter" idx="10"/>
          </p:nvPr>
        </p:nvSpPr>
        <p:spPr/>
        <p:txBody>
          <a:bodyPr/>
          <a:lstStyle/>
          <a:p>
            <a:fld id="{5CB15333-ACC5-4D86-B8D7-9C42145B1C3A}" type="slidenum">
              <a:rPr lang="uk-UA" smtClean="0"/>
              <a:t>4</a:t>
            </a:fld>
            <a:endParaRPr lang="uk-UA"/>
          </a:p>
        </p:txBody>
      </p:sp>
    </p:spTree>
    <p:extLst>
      <p:ext uri="{BB962C8B-B14F-4D97-AF65-F5344CB8AC3E}">
        <p14:creationId xmlns:p14="http://schemas.microsoft.com/office/powerpoint/2010/main" val="14942244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0" y="2130426"/>
            <a:ext cx="103632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B61BEF0D-F0BB-DE4B-95CE-6DB70DBA9567}" type="datetimeFigureOut">
              <a:rPr lang="en-US" smtClean="0"/>
              <a:pPr/>
              <a:t>11/29/2017</a:t>
            </a:fld>
            <a:endParaRPr lang="en-US" dirty="0"/>
          </a:p>
        </p:txBody>
      </p:sp>
      <p:sp>
        <p:nvSpPr>
          <p:cNvPr id="5" name="Нижний колонтитул 4"/>
          <p:cNvSpPr>
            <a:spLocks noGrp="1"/>
          </p:cNvSpPr>
          <p:nvPr>
            <p:ph type="ftr" sz="quarter" idx="11"/>
          </p:nvPr>
        </p:nvSpPr>
        <p:spPr/>
        <p:txBody>
          <a:bodyPr/>
          <a:lstStyle/>
          <a:p>
            <a:endParaRPr lang="en-US" dirty="0"/>
          </a:p>
        </p:txBody>
      </p:sp>
      <p:sp>
        <p:nvSpPr>
          <p:cNvPr id="6" name="Номер слайда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16915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B61BEF0D-F0BB-DE4B-95CE-6DB70DBA9567}" type="datetimeFigureOut">
              <a:rPr lang="en-US" smtClean="0"/>
              <a:pPr/>
              <a:t>11/29/2017</a:t>
            </a:fld>
            <a:endParaRPr lang="en-US" dirty="0"/>
          </a:p>
        </p:txBody>
      </p:sp>
      <p:sp>
        <p:nvSpPr>
          <p:cNvPr id="5" name="Нижний колонтитул 4"/>
          <p:cNvSpPr>
            <a:spLocks noGrp="1"/>
          </p:cNvSpPr>
          <p:nvPr>
            <p:ph type="ftr" sz="quarter" idx="11"/>
          </p:nvPr>
        </p:nvSpPr>
        <p:spPr/>
        <p:txBody>
          <a:bodyPr/>
          <a:lstStyle/>
          <a:p>
            <a:endParaRPr lang="en-US" dirty="0"/>
          </a:p>
        </p:txBody>
      </p:sp>
      <p:sp>
        <p:nvSpPr>
          <p:cNvPr id="6" name="Номер слайда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76477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839200" y="274639"/>
            <a:ext cx="27432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609600" y="274639"/>
            <a:ext cx="80264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B61BEF0D-F0BB-DE4B-95CE-6DB70DBA9567}" type="datetimeFigureOut">
              <a:rPr lang="en-US" smtClean="0"/>
              <a:pPr/>
              <a:t>11/29/2017</a:t>
            </a:fld>
            <a:endParaRPr lang="en-US" dirty="0"/>
          </a:p>
        </p:txBody>
      </p:sp>
      <p:sp>
        <p:nvSpPr>
          <p:cNvPr id="5" name="Нижний колонтитул 4"/>
          <p:cNvSpPr>
            <a:spLocks noGrp="1"/>
          </p:cNvSpPr>
          <p:nvPr>
            <p:ph type="ftr" sz="quarter" idx="11"/>
          </p:nvPr>
        </p:nvSpPr>
        <p:spPr/>
        <p:txBody>
          <a:bodyPr/>
          <a:lstStyle/>
          <a:p>
            <a:endParaRPr lang="en-US" dirty="0"/>
          </a:p>
        </p:txBody>
      </p:sp>
      <p:sp>
        <p:nvSpPr>
          <p:cNvPr id="6" name="Номер слайда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72511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B61BEF0D-F0BB-DE4B-95CE-6DB70DBA9567}" type="datetimeFigureOut">
              <a:rPr lang="en-US" smtClean="0"/>
              <a:pPr/>
              <a:t>11/29/2017</a:t>
            </a:fld>
            <a:endParaRPr lang="en-US" dirty="0"/>
          </a:p>
        </p:txBody>
      </p:sp>
      <p:sp>
        <p:nvSpPr>
          <p:cNvPr id="5" name="Нижний колонтитул 4"/>
          <p:cNvSpPr>
            <a:spLocks noGrp="1"/>
          </p:cNvSpPr>
          <p:nvPr>
            <p:ph type="ftr" sz="quarter" idx="11"/>
          </p:nvPr>
        </p:nvSpPr>
        <p:spPr/>
        <p:txBody>
          <a:bodyPr/>
          <a:lstStyle/>
          <a:p>
            <a:endParaRPr lang="en-US" dirty="0"/>
          </a:p>
        </p:txBody>
      </p:sp>
      <p:sp>
        <p:nvSpPr>
          <p:cNvPr id="6" name="Номер слайда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49816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3084" y="4406901"/>
            <a:ext cx="103632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61BEF0D-F0BB-DE4B-95CE-6DB70DBA9567}" type="datetimeFigureOut">
              <a:rPr lang="en-US" smtClean="0"/>
              <a:pPr/>
              <a:t>11/29/2017</a:t>
            </a:fld>
            <a:endParaRPr lang="en-US" dirty="0"/>
          </a:p>
        </p:txBody>
      </p:sp>
      <p:sp>
        <p:nvSpPr>
          <p:cNvPr id="5" name="Нижний колонтитул 4"/>
          <p:cNvSpPr>
            <a:spLocks noGrp="1"/>
          </p:cNvSpPr>
          <p:nvPr>
            <p:ph type="ftr" sz="quarter" idx="11"/>
          </p:nvPr>
        </p:nvSpPr>
        <p:spPr/>
        <p:txBody>
          <a:bodyPr/>
          <a:lstStyle/>
          <a:p>
            <a:endParaRPr lang="en-US" dirty="0"/>
          </a:p>
        </p:txBody>
      </p:sp>
      <p:sp>
        <p:nvSpPr>
          <p:cNvPr id="6" name="Номер слайда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36974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B61BEF0D-F0BB-DE4B-95CE-6DB70DBA9567}" type="datetimeFigureOut">
              <a:rPr lang="en-US" smtClean="0"/>
              <a:pPr/>
              <a:t>11/29/2017</a:t>
            </a:fld>
            <a:endParaRPr lang="en-US" dirty="0"/>
          </a:p>
        </p:txBody>
      </p:sp>
      <p:sp>
        <p:nvSpPr>
          <p:cNvPr id="6" name="Нижний колонтитул 5"/>
          <p:cNvSpPr>
            <a:spLocks noGrp="1"/>
          </p:cNvSpPr>
          <p:nvPr>
            <p:ph type="ftr" sz="quarter" idx="11"/>
          </p:nvPr>
        </p:nvSpPr>
        <p:spPr/>
        <p:txBody>
          <a:bodyPr/>
          <a:lstStyle/>
          <a:p>
            <a:endParaRPr lang="en-US" dirty="0"/>
          </a:p>
        </p:txBody>
      </p:sp>
      <p:sp>
        <p:nvSpPr>
          <p:cNvPr id="7" name="Номер слайда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478565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B61BEF0D-F0BB-DE4B-95CE-6DB70DBA9567}" type="datetimeFigureOut">
              <a:rPr lang="en-US" smtClean="0"/>
              <a:pPr/>
              <a:t>11/29/2017</a:t>
            </a:fld>
            <a:endParaRPr lang="en-US" dirty="0"/>
          </a:p>
        </p:txBody>
      </p:sp>
      <p:sp>
        <p:nvSpPr>
          <p:cNvPr id="8" name="Нижний колонтитул 7"/>
          <p:cNvSpPr>
            <a:spLocks noGrp="1"/>
          </p:cNvSpPr>
          <p:nvPr>
            <p:ph type="ftr" sz="quarter" idx="11"/>
          </p:nvPr>
        </p:nvSpPr>
        <p:spPr/>
        <p:txBody>
          <a:bodyPr/>
          <a:lstStyle/>
          <a:p>
            <a:endParaRPr lang="en-US" dirty="0"/>
          </a:p>
        </p:txBody>
      </p:sp>
      <p:sp>
        <p:nvSpPr>
          <p:cNvPr id="9" name="Номер слайда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79544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B61BEF0D-F0BB-DE4B-95CE-6DB70DBA9567}" type="datetimeFigureOut">
              <a:rPr lang="en-US" smtClean="0"/>
              <a:pPr/>
              <a:t>11/29/2017</a:t>
            </a:fld>
            <a:endParaRPr lang="en-US" dirty="0"/>
          </a:p>
        </p:txBody>
      </p:sp>
      <p:sp>
        <p:nvSpPr>
          <p:cNvPr id="4" name="Нижний колонтитул 3"/>
          <p:cNvSpPr>
            <a:spLocks noGrp="1"/>
          </p:cNvSpPr>
          <p:nvPr>
            <p:ph type="ftr" sz="quarter" idx="11"/>
          </p:nvPr>
        </p:nvSpPr>
        <p:spPr/>
        <p:txBody>
          <a:bodyPr/>
          <a:lstStyle/>
          <a:p>
            <a:endParaRPr lang="en-US" dirty="0"/>
          </a:p>
        </p:txBody>
      </p:sp>
      <p:sp>
        <p:nvSpPr>
          <p:cNvPr id="5" name="Номер слайда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390437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61BEF0D-F0BB-DE4B-95CE-6DB70DBA9567}" type="datetimeFigureOut">
              <a:rPr lang="en-US" smtClean="0"/>
              <a:pPr/>
              <a:t>11/29/2017</a:t>
            </a:fld>
            <a:endParaRPr lang="en-US" dirty="0"/>
          </a:p>
        </p:txBody>
      </p:sp>
      <p:sp>
        <p:nvSpPr>
          <p:cNvPr id="3" name="Нижний колонтитул 2"/>
          <p:cNvSpPr>
            <a:spLocks noGrp="1"/>
          </p:cNvSpPr>
          <p:nvPr>
            <p:ph type="ftr" sz="quarter" idx="11"/>
          </p:nvPr>
        </p:nvSpPr>
        <p:spPr/>
        <p:txBody>
          <a:bodyPr/>
          <a:lstStyle/>
          <a:p>
            <a:endParaRPr lang="en-US" dirty="0"/>
          </a:p>
        </p:txBody>
      </p:sp>
      <p:sp>
        <p:nvSpPr>
          <p:cNvPr id="4" name="Номер слайда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21961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1" y="273050"/>
            <a:ext cx="4011084" cy="1162050"/>
          </a:xfrm>
        </p:spPr>
        <p:txBody>
          <a:bodyPr anchor="b"/>
          <a:lstStyle>
            <a:lvl1pPr algn="l">
              <a:defRPr sz="2000" b="1"/>
            </a:lvl1pPr>
          </a:lstStyle>
          <a:p>
            <a:r>
              <a:rPr lang="ru-RU" smtClean="0"/>
              <a:t>Образец заголовка</a:t>
            </a:r>
            <a:endParaRPr lang="uk-UA"/>
          </a:p>
        </p:txBody>
      </p:sp>
      <p:sp>
        <p:nvSpPr>
          <p:cNvPr id="3" name="Объект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61BEF0D-F0BB-DE4B-95CE-6DB70DBA9567}" type="datetimeFigureOut">
              <a:rPr lang="en-US" smtClean="0"/>
              <a:pPr/>
              <a:t>11/29/2017</a:t>
            </a:fld>
            <a:endParaRPr lang="en-US" dirty="0"/>
          </a:p>
        </p:txBody>
      </p:sp>
      <p:sp>
        <p:nvSpPr>
          <p:cNvPr id="6" name="Нижний колонтитул 5"/>
          <p:cNvSpPr>
            <a:spLocks noGrp="1"/>
          </p:cNvSpPr>
          <p:nvPr>
            <p:ph type="ftr" sz="quarter" idx="11"/>
          </p:nvPr>
        </p:nvSpPr>
        <p:spPr/>
        <p:txBody>
          <a:bodyPr/>
          <a:lstStyle/>
          <a:p>
            <a:endParaRPr lang="en-US" dirty="0"/>
          </a:p>
        </p:txBody>
      </p:sp>
      <p:sp>
        <p:nvSpPr>
          <p:cNvPr id="7" name="Номер слайда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87938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89717" y="4800600"/>
            <a:ext cx="73152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61BEF0D-F0BB-DE4B-95CE-6DB70DBA9567}" type="datetimeFigureOut">
              <a:rPr lang="en-US" smtClean="0"/>
              <a:pPr/>
              <a:t>11/29/2017</a:t>
            </a:fld>
            <a:endParaRPr lang="en-US" dirty="0"/>
          </a:p>
        </p:txBody>
      </p:sp>
      <p:sp>
        <p:nvSpPr>
          <p:cNvPr id="6" name="Нижний колонтитул 5"/>
          <p:cNvSpPr>
            <a:spLocks noGrp="1"/>
          </p:cNvSpPr>
          <p:nvPr>
            <p:ph type="ftr" sz="quarter" idx="11"/>
          </p:nvPr>
        </p:nvSpPr>
        <p:spPr/>
        <p:txBody>
          <a:bodyPr/>
          <a:lstStyle/>
          <a:p>
            <a:endParaRPr lang="en-US" dirty="0"/>
          </a:p>
        </p:txBody>
      </p:sp>
      <p:sp>
        <p:nvSpPr>
          <p:cNvPr id="7" name="Номер слайда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1304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11/29/2017</a:t>
            </a:fld>
            <a:endParaRPr lang="en-US" dirty="0"/>
          </a:p>
        </p:txBody>
      </p:sp>
      <p:sp>
        <p:nvSpPr>
          <p:cNvPr id="5" name="Нижний колонтитул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Номер слайда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78441557"/>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Місце для вмісту 4">
            <a:extLst>
              <a:ext uri="{FF2B5EF4-FFF2-40B4-BE49-F238E27FC236}">
                <a16:creationId xmlns="" xmlns:a16="http://schemas.microsoft.com/office/drawing/2014/main" id="{F98A8CFA-3F90-4509-8C42-109156DC974E}"/>
              </a:ext>
            </a:extLst>
          </p:cNvPr>
          <p:cNvSpPr>
            <a:spLocks noGrp="1"/>
          </p:cNvSpPr>
          <p:nvPr>
            <p:ph sz="half" idx="1"/>
          </p:nvPr>
        </p:nvSpPr>
        <p:spPr>
          <a:xfrm>
            <a:off x="1149927" y="407203"/>
            <a:ext cx="9783771" cy="5633379"/>
          </a:xfrm>
        </p:spPr>
        <p:txBody>
          <a:bodyPr anchor="ctr">
            <a:normAutofit/>
          </a:bodyPr>
          <a:lstStyle/>
          <a:p>
            <a:pPr marL="0" indent="0" algn="ctr">
              <a:buNone/>
            </a:pPr>
            <a:r>
              <a:rPr lang="ru-RU" sz="4800" b="1" dirty="0">
                <a:latin typeface="Calibri" panose="020F0502020204030204" pitchFamily="34" charset="0"/>
                <a:cs typeface="Calibri" panose="020F0502020204030204" pitchFamily="34" charset="0"/>
              </a:rPr>
              <a:t>МІНІ-ЛЕКЦІЯ «КОМУНІКАТИВНА КОМПЕТЕНТНІСТЬ СУДДІ»</a:t>
            </a:r>
          </a:p>
        </p:txBody>
      </p:sp>
      <p:pic>
        <p:nvPicPr>
          <p:cNvPr id="4" name="Рисунок 3">
            <a:extLst>
              <a:ext uri="{FF2B5EF4-FFF2-40B4-BE49-F238E27FC236}">
                <a16:creationId xmlns="" xmlns:a16="http://schemas.microsoft.com/office/drawing/2014/main" id="{B8B21471-4A81-449B-A661-5BECB1558969}"/>
              </a:ext>
            </a:extLst>
          </p:cNvPr>
          <p:cNvPicPr>
            <a:picLocks noChangeAspect="1"/>
          </p:cNvPicPr>
          <p:nvPr/>
        </p:nvPicPr>
        <p:blipFill>
          <a:blip r:embed="rId3"/>
          <a:stretch>
            <a:fillRect/>
          </a:stretch>
        </p:blipFill>
        <p:spPr>
          <a:xfrm>
            <a:off x="10174393" y="5460670"/>
            <a:ext cx="1908867" cy="1234912"/>
          </a:xfrm>
          <a:prstGeom prst="rect">
            <a:avLst/>
          </a:prstGeom>
        </p:spPr>
      </p:pic>
    </p:spTree>
    <p:extLst>
      <p:ext uri="{BB962C8B-B14F-4D97-AF65-F5344CB8AC3E}">
        <p14:creationId xmlns:p14="http://schemas.microsoft.com/office/powerpoint/2010/main" val="3998743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 xmlns:a16="http://schemas.microsoft.com/office/drawing/2014/main" id="{A5190F41-391D-4661-8361-149D5A44366D}"/>
              </a:ext>
            </a:extLst>
          </p:cNvPr>
          <p:cNvSpPr>
            <a:spLocks noGrp="1"/>
          </p:cNvSpPr>
          <p:nvPr>
            <p:ph sz="half" idx="1"/>
          </p:nvPr>
        </p:nvSpPr>
        <p:spPr>
          <a:xfrm>
            <a:off x="942109" y="769997"/>
            <a:ext cx="10446327" cy="5099903"/>
          </a:xfrm>
        </p:spPr>
        <p:txBody>
          <a:bodyPr>
            <a:noAutofit/>
          </a:bodyPr>
          <a:lstStyle/>
          <a:p>
            <a:pPr marL="0" indent="0" algn="ctr">
              <a:spcBef>
                <a:spcPts val="1000"/>
              </a:spcBef>
              <a:spcAft>
                <a:spcPts val="0"/>
              </a:spcAft>
              <a:buClr>
                <a:schemeClr val="bg2">
                  <a:lumMod val="75000"/>
                </a:schemeClr>
              </a:buClr>
              <a:buNone/>
            </a:pPr>
            <a:r>
              <a:rPr lang="ru-RU" sz="4000" b="1" dirty="0">
                <a:latin typeface="Calibri" panose="020F0502020204030204" pitchFamily="34" charset="0"/>
              </a:rPr>
              <a:t>ЗАДАЧА СУДДІ – ВМІЛО ПОЄДНУВАТИ ДВА ВИДИ СПІЛКУВАННЯ (ВЗАЄМОДІЇ):</a:t>
            </a:r>
          </a:p>
          <a:p>
            <a:pPr algn="ctr">
              <a:spcBef>
                <a:spcPts val="1000"/>
              </a:spcBef>
              <a:spcAft>
                <a:spcPts val="0"/>
              </a:spcAft>
              <a:buClr>
                <a:schemeClr val="bg2">
                  <a:lumMod val="75000"/>
                </a:schemeClr>
              </a:buClr>
              <a:buFont typeface="Wingdings" panose="05000000000000000000" pitchFamily="2" charset="2"/>
              <a:buChar char="Ø"/>
            </a:pPr>
            <a:r>
              <a:rPr lang="ru-RU" sz="4000" b="1" dirty="0">
                <a:latin typeface="Calibri" panose="020F0502020204030204" pitchFamily="34" charset="0"/>
              </a:rPr>
              <a:t>РЕПРОДУКТИВНЕ  (СТАНДАРТИЗОВАНА)</a:t>
            </a:r>
          </a:p>
          <a:p>
            <a:pPr algn="ctr">
              <a:spcBef>
                <a:spcPts val="1000"/>
              </a:spcBef>
              <a:spcAft>
                <a:spcPts val="0"/>
              </a:spcAft>
              <a:buClr>
                <a:schemeClr val="bg2">
                  <a:lumMod val="75000"/>
                </a:schemeClr>
              </a:buClr>
              <a:buFont typeface="Wingdings" panose="05000000000000000000" pitchFamily="2" charset="2"/>
              <a:buChar char="Ø"/>
            </a:pPr>
            <a:r>
              <a:rPr lang="ru-RU" sz="4000" b="1" dirty="0">
                <a:latin typeface="Calibri" panose="020F0502020204030204" pitchFamily="34" charset="0"/>
              </a:rPr>
              <a:t>ПРОДУКТИВНЕ (ТВОРЧА)</a:t>
            </a:r>
            <a:endParaRPr lang="uk-UA" sz="4000" b="1" dirty="0">
              <a:latin typeface="Calibri" panose="020F0502020204030204" pitchFamily="34" charset="0"/>
            </a:endParaRPr>
          </a:p>
        </p:txBody>
      </p:sp>
      <p:pic>
        <p:nvPicPr>
          <p:cNvPr id="4" name="Рисунок 3">
            <a:extLst>
              <a:ext uri="{FF2B5EF4-FFF2-40B4-BE49-F238E27FC236}">
                <a16:creationId xmlns="" xmlns:a16="http://schemas.microsoft.com/office/drawing/2014/main" id="{B8B21471-4A81-449B-A661-5BECB1558969}"/>
              </a:ext>
            </a:extLst>
          </p:cNvPr>
          <p:cNvPicPr>
            <a:picLocks noChangeAspect="1"/>
          </p:cNvPicPr>
          <p:nvPr/>
        </p:nvPicPr>
        <p:blipFill>
          <a:blip r:embed="rId3"/>
          <a:stretch>
            <a:fillRect/>
          </a:stretch>
        </p:blipFill>
        <p:spPr>
          <a:xfrm>
            <a:off x="10174393" y="5460670"/>
            <a:ext cx="1908867" cy="1234912"/>
          </a:xfrm>
          <a:prstGeom prst="rect">
            <a:avLst/>
          </a:prstGeom>
        </p:spPr>
      </p:pic>
    </p:spTree>
    <p:extLst>
      <p:ext uri="{BB962C8B-B14F-4D97-AF65-F5344CB8AC3E}">
        <p14:creationId xmlns:p14="http://schemas.microsoft.com/office/powerpoint/2010/main" val="4051026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 xmlns:a16="http://schemas.microsoft.com/office/drawing/2014/main" id="{A5190F41-391D-4661-8361-149D5A44366D}"/>
              </a:ext>
            </a:extLst>
          </p:cNvPr>
          <p:cNvSpPr>
            <a:spLocks noGrp="1"/>
          </p:cNvSpPr>
          <p:nvPr>
            <p:ph sz="half" idx="1"/>
          </p:nvPr>
        </p:nvSpPr>
        <p:spPr>
          <a:xfrm>
            <a:off x="568035" y="1515962"/>
            <a:ext cx="10337953" cy="5179620"/>
          </a:xfrm>
        </p:spPr>
        <p:txBody>
          <a:bodyPr>
            <a:noAutofit/>
          </a:bodyPr>
          <a:lstStyle/>
          <a:p>
            <a:pPr lvl="0" algn="ctr">
              <a:buClr>
                <a:srgbClr val="740000"/>
              </a:buClr>
              <a:buFont typeface="Wingdings" panose="05000000000000000000" pitchFamily="2" charset="2"/>
              <a:buChar char="Ø"/>
            </a:pPr>
            <a:r>
              <a:rPr lang="uk-UA" sz="2150" b="1" dirty="0">
                <a:solidFill>
                  <a:srgbClr val="960000"/>
                </a:solidFill>
                <a:latin typeface="Calibri" panose="020F0502020204030204" pitchFamily="34" charset="0"/>
              </a:rPr>
              <a:t>	</a:t>
            </a:r>
            <a:r>
              <a:rPr lang="uk-UA" sz="2150" b="1" dirty="0">
                <a:latin typeface="Calibri" panose="020F0502020204030204" pitchFamily="34" charset="0"/>
              </a:rPr>
              <a:t>ГОТОВНІСТЬ І УМІННЯ БУДУВАТИ КОНТАКТ З ЛЮДЬМИ (НАЛАГОДЖЕННЯ ПСИХОЛОГІЧНОГО КОНТАКТУ);</a:t>
            </a:r>
          </a:p>
          <a:p>
            <a:pPr lvl="0" algn="ctr">
              <a:buClr>
                <a:srgbClr val="740000"/>
              </a:buClr>
              <a:buFont typeface="Wingdings" panose="05000000000000000000" pitchFamily="2" charset="2"/>
              <a:buChar char="Ø"/>
            </a:pPr>
            <a:r>
              <a:rPr lang="uk-UA" sz="2150" b="1" dirty="0">
                <a:latin typeface="Calibri" panose="020F0502020204030204" pitchFamily="34" charset="0"/>
              </a:rPr>
              <a:t>ЗДАТНІСТЬ НЕУПЕРЕДЖЕНО СПРИЙМАТИ ІНШИХ ЛЮДЕЙ ТА МАТИ «ЗАГАЛЬНУ СПРЯМОВАНІСТЬ» НА ЛЮДИНУ;</a:t>
            </a:r>
          </a:p>
          <a:p>
            <a:pPr lvl="0" algn="ctr">
              <a:buClr>
                <a:srgbClr val="740000"/>
              </a:buClr>
              <a:buFont typeface="Wingdings" panose="05000000000000000000" pitchFamily="2" charset="2"/>
              <a:buChar char="Ø"/>
            </a:pPr>
            <a:r>
              <a:rPr lang="uk-UA" sz="2150" b="1" dirty="0">
                <a:latin typeface="Calibri" panose="020F0502020204030204" pitchFamily="34" charset="0"/>
              </a:rPr>
              <a:t>РОЗУМІННЯ СЕБЕ Й ІНШИХ ПРИ ПОСТІЙНІЙ ВИДОЗМІНІ ПСИХІЧНИХ СТАНІВ, ВІДНОСИН І УМОВ ВЗАЄМОДІЇ;</a:t>
            </a:r>
          </a:p>
          <a:p>
            <a:pPr lvl="0" algn="ctr">
              <a:buClr>
                <a:srgbClr val="740000"/>
              </a:buClr>
              <a:buFont typeface="Wingdings" panose="05000000000000000000" pitchFamily="2" charset="2"/>
              <a:buChar char="Ø"/>
            </a:pPr>
            <a:r>
              <a:rPr lang="uk-UA" sz="2150" b="1" dirty="0">
                <a:latin typeface="Calibri" panose="020F0502020204030204" pitchFamily="34" charset="0"/>
              </a:rPr>
              <a:t>ОРІЄНТОВАНІСТЬ У РІЗНОМАНІТНИХ СИТУАЦІЯХ СПІЛКУВАННЯ;</a:t>
            </a:r>
          </a:p>
          <a:p>
            <a:pPr lvl="0" algn="ctr">
              <a:buClr>
                <a:srgbClr val="740000"/>
              </a:buClr>
              <a:buFont typeface="Wingdings" panose="05000000000000000000" pitchFamily="2" charset="2"/>
              <a:buChar char="Ø"/>
            </a:pPr>
            <a:r>
              <a:rPr lang="uk-UA" sz="2150" b="1" dirty="0">
                <a:latin typeface="Calibri" panose="020F0502020204030204" pitchFamily="34" charset="0"/>
              </a:rPr>
              <a:t>УМІННЯ УСВІДОМЛЮВАТИ І ДОЛАТИ КОМУНІКАТИВНІ БАР’ЄРИ ТА ЕФЕКТИВНО ВЗАЄМОДІЯТИ З ОТОЧЕННЯМ (КОНСТРУКТИВНЕ СПІЛКУВАННЯ);</a:t>
            </a:r>
          </a:p>
          <a:p>
            <a:pPr lvl="0" algn="ctr">
              <a:buClr>
                <a:srgbClr val="740000"/>
              </a:buClr>
              <a:buFont typeface="Wingdings" panose="05000000000000000000" pitchFamily="2" charset="2"/>
              <a:buChar char="Ø"/>
            </a:pPr>
            <a:r>
              <a:rPr lang="uk-UA" sz="2150" b="1" dirty="0">
                <a:latin typeface="Calibri" panose="020F0502020204030204" pitchFamily="34" charset="0"/>
              </a:rPr>
              <a:t>ВНУТРІШНІ ЗАСОБИ (РЕСУРСИ) РЕГУЛЯЦІЇ КОМУНІКАТИВНИХ ДІЙ; </a:t>
            </a:r>
          </a:p>
          <a:p>
            <a:pPr lvl="0" algn="ctr">
              <a:buClr>
                <a:srgbClr val="740000"/>
              </a:buClr>
              <a:buFont typeface="Wingdings" panose="05000000000000000000" pitchFamily="2" charset="2"/>
              <a:buChar char="Ø"/>
            </a:pPr>
            <a:r>
              <a:rPr lang="uk-UA" sz="2150" b="1" dirty="0">
                <a:latin typeface="Calibri" panose="020F0502020204030204" pitchFamily="34" charset="0"/>
              </a:rPr>
              <a:t>УМІННЯ РЕАЛІЗОВУВАТИ РОЛЬОВУ ПОВЕДІНКУ.</a:t>
            </a:r>
          </a:p>
        </p:txBody>
      </p:sp>
      <p:pic>
        <p:nvPicPr>
          <p:cNvPr id="4" name="Рисунок 3">
            <a:extLst>
              <a:ext uri="{FF2B5EF4-FFF2-40B4-BE49-F238E27FC236}">
                <a16:creationId xmlns="" xmlns:a16="http://schemas.microsoft.com/office/drawing/2014/main" id="{B8B21471-4A81-449B-A661-5BECB1558969}"/>
              </a:ext>
            </a:extLst>
          </p:cNvPr>
          <p:cNvPicPr>
            <a:picLocks noChangeAspect="1"/>
          </p:cNvPicPr>
          <p:nvPr/>
        </p:nvPicPr>
        <p:blipFill>
          <a:blip r:embed="rId3"/>
          <a:stretch>
            <a:fillRect/>
          </a:stretch>
        </p:blipFill>
        <p:spPr>
          <a:xfrm>
            <a:off x="10174393" y="5460670"/>
            <a:ext cx="1908867" cy="1234912"/>
          </a:xfrm>
          <a:prstGeom prst="rect">
            <a:avLst/>
          </a:prstGeom>
        </p:spPr>
      </p:pic>
      <p:sp>
        <p:nvSpPr>
          <p:cNvPr id="6" name="Прямокутник 5">
            <a:extLst>
              <a:ext uri="{FF2B5EF4-FFF2-40B4-BE49-F238E27FC236}">
                <a16:creationId xmlns="" xmlns:a16="http://schemas.microsoft.com/office/drawing/2014/main" id="{B2F15BE7-89E4-4AF1-83A7-3D62611F87FD}"/>
              </a:ext>
            </a:extLst>
          </p:cNvPr>
          <p:cNvSpPr/>
          <p:nvPr/>
        </p:nvSpPr>
        <p:spPr>
          <a:xfrm>
            <a:off x="568036" y="930625"/>
            <a:ext cx="10337952" cy="646331"/>
          </a:xfrm>
          <a:prstGeom prst="rect">
            <a:avLst/>
          </a:prstGeom>
        </p:spPr>
        <p:txBody>
          <a:bodyPr wrap="square">
            <a:spAutoFit/>
          </a:bodyPr>
          <a:lstStyle/>
          <a:p>
            <a:pPr algn="ctr"/>
            <a:r>
              <a:rPr lang="ru-RU" sz="3600" b="1" dirty="0">
                <a:latin typeface="Calibri" panose="020F0502020204030204" pitchFamily="34" charset="0"/>
                <a:cs typeface="Calibri" panose="020F0502020204030204" pitchFamily="34" charset="0"/>
              </a:rPr>
              <a:t>СКЛАДОВІ КОМУНІКАТИВНОЇ КОМПЕТЕНТНОСТІ</a:t>
            </a:r>
            <a:endParaRPr lang="uk-UA" sz="3600" dirty="0"/>
          </a:p>
        </p:txBody>
      </p:sp>
    </p:spTree>
    <p:extLst>
      <p:ext uri="{BB962C8B-B14F-4D97-AF65-F5344CB8AC3E}">
        <p14:creationId xmlns:p14="http://schemas.microsoft.com/office/powerpoint/2010/main" val="32323017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 xmlns:a16="http://schemas.microsoft.com/office/drawing/2014/main" id="{A5190F41-391D-4661-8361-149D5A44366D}"/>
              </a:ext>
            </a:extLst>
          </p:cNvPr>
          <p:cNvSpPr>
            <a:spLocks noGrp="1"/>
          </p:cNvSpPr>
          <p:nvPr>
            <p:ph sz="half" idx="1"/>
          </p:nvPr>
        </p:nvSpPr>
        <p:spPr>
          <a:xfrm>
            <a:off x="595744" y="1413164"/>
            <a:ext cx="10337953" cy="5126181"/>
          </a:xfrm>
        </p:spPr>
        <p:txBody>
          <a:bodyPr>
            <a:noAutofit/>
          </a:bodyPr>
          <a:lstStyle/>
          <a:p>
            <a:pPr lvl="0" algn="ctr">
              <a:buClr>
                <a:srgbClr val="740000"/>
              </a:buClr>
              <a:buFont typeface="Wingdings" panose="05000000000000000000" pitchFamily="2" charset="2"/>
              <a:buChar char="Ø"/>
            </a:pPr>
            <a:r>
              <a:rPr lang="uk-UA" sz="2450" b="1" dirty="0">
                <a:latin typeface="Calibri" panose="020F0502020204030204" pitchFamily="34" charset="0"/>
              </a:rPr>
              <a:t>РОЗВИТОК АДЕКВАТНОЇ САМООЦІНКИ</a:t>
            </a:r>
          </a:p>
          <a:p>
            <a:pPr lvl="0" algn="ctr">
              <a:buClr>
                <a:srgbClr val="740000"/>
              </a:buClr>
              <a:buFont typeface="Wingdings" panose="05000000000000000000" pitchFamily="2" charset="2"/>
              <a:buChar char="Ø"/>
            </a:pPr>
            <a:r>
              <a:rPr lang="uk-UA" sz="2450" b="1" dirty="0">
                <a:latin typeface="Calibri" panose="020F0502020204030204" pitchFamily="34" charset="0"/>
              </a:rPr>
              <a:t> ОРІЄНТАЦІЯ СУДДІ В САМОМУ СОБІ, ВЛАСНОМУ ПСИХОЛОГІЧНОМУ ПОТЕНЦІАЛІ, ПОТЕНЦІАЛІ ІНШОГО, У СИТУАЦІЇ І ЗАВДАННІ СПІЛКУВАННЯ</a:t>
            </a:r>
          </a:p>
          <a:p>
            <a:pPr lvl="0" algn="ctr">
              <a:buClr>
                <a:srgbClr val="740000"/>
              </a:buClr>
              <a:buFont typeface="Wingdings" panose="05000000000000000000" pitchFamily="2" charset="2"/>
              <a:buChar char="Ø"/>
            </a:pPr>
            <a:r>
              <a:rPr lang="uk-UA" sz="2450" b="1" dirty="0">
                <a:latin typeface="Calibri" panose="020F0502020204030204" pitchFamily="34" charset="0"/>
              </a:rPr>
              <a:t>«ЗАГАЛЬНА СПРЯМОВАНІСТЬ» НА ЛЮДИНУ – О</a:t>
            </a:r>
            <a:r>
              <a:rPr lang="ru-RU" sz="2450" b="1" dirty="0">
                <a:latin typeface="Calibri" panose="020F0502020204030204" pitchFamily="34" charset="0"/>
              </a:rPr>
              <a:t>РІЄНТАЦІЯ НАСАМПЕРЕД НА ЇЇ ПОЗИТИВНІ ЯКОСТІ (</a:t>
            </a:r>
            <a:r>
              <a:rPr lang="ru-RU" sz="2450" b="1" dirty="0" err="1">
                <a:latin typeface="Calibri" panose="020F0502020204030204" pitchFamily="34" charset="0"/>
              </a:rPr>
              <a:t>сприяє</a:t>
            </a:r>
            <a:r>
              <a:rPr lang="ru-RU" sz="2450" b="1" dirty="0">
                <a:latin typeface="Calibri" panose="020F0502020204030204" pitchFamily="34" charset="0"/>
              </a:rPr>
              <a:t> </a:t>
            </a:r>
            <a:r>
              <a:rPr lang="ru-RU" sz="2450" b="1" dirty="0" err="1">
                <a:latin typeface="Calibri" panose="020F0502020204030204" pitchFamily="34" charset="0"/>
              </a:rPr>
              <a:t>розкриттю</a:t>
            </a:r>
            <a:r>
              <a:rPr lang="ru-RU" sz="2450" b="1" dirty="0">
                <a:latin typeface="Calibri" panose="020F0502020204030204" pitchFamily="34" charset="0"/>
              </a:rPr>
              <a:t> </a:t>
            </a:r>
            <a:r>
              <a:rPr lang="ru-RU" sz="2450" b="1" dirty="0" err="1">
                <a:latin typeface="Calibri" panose="020F0502020204030204" pitchFamily="34" charset="0"/>
              </a:rPr>
              <a:t>особистісного</a:t>
            </a:r>
            <a:r>
              <a:rPr lang="ru-RU" sz="2450" b="1" dirty="0">
                <a:latin typeface="Calibri" panose="020F0502020204030204" pitchFamily="34" charset="0"/>
              </a:rPr>
              <a:t> </a:t>
            </a:r>
            <a:r>
              <a:rPr lang="ru-RU" sz="2450" b="1" dirty="0" err="1">
                <a:latin typeface="Calibri" panose="020F0502020204030204" pitchFamily="34" charset="0"/>
              </a:rPr>
              <a:t>потенціалу</a:t>
            </a:r>
            <a:r>
              <a:rPr lang="ru-RU" sz="2450" b="1" dirty="0">
                <a:latin typeface="Calibri" panose="020F0502020204030204" pitchFamily="34" charset="0"/>
              </a:rPr>
              <a:t>)</a:t>
            </a:r>
            <a:endParaRPr lang="uk-UA" sz="2450" b="1" dirty="0">
              <a:latin typeface="Calibri" panose="020F0502020204030204" pitchFamily="34" charset="0"/>
            </a:endParaRPr>
          </a:p>
          <a:p>
            <a:pPr lvl="0" algn="ctr">
              <a:buClr>
                <a:srgbClr val="740000"/>
              </a:buClr>
              <a:buFont typeface="Wingdings" panose="05000000000000000000" pitchFamily="2" charset="2"/>
              <a:buChar char="Ø"/>
            </a:pPr>
            <a:r>
              <a:rPr lang="ru-RU" sz="2450" b="1" dirty="0">
                <a:latin typeface="Calibri" panose="020F0502020204030204" pitchFamily="34" charset="0"/>
              </a:rPr>
              <a:t>УМІЛЕ ЗАСТОСУВАННЯ МОВНИХ І НЕМОВНИХ ЗАСОБІВ (</a:t>
            </a:r>
            <a:r>
              <a:rPr lang="ru-RU" sz="2450" b="1" dirty="0" err="1">
                <a:latin typeface="Calibri" panose="020F0502020204030204" pitchFamily="34" charset="0"/>
              </a:rPr>
              <a:t>включення</a:t>
            </a:r>
            <a:r>
              <a:rPr lang="ru-RU" sz="2450" b="1" dirty="0">
                <a:latin typeface="Calibri" panose="020F0502020204030204" pitchFamily="34" charset="0"/>
              </a:rPr>
              <a:t> в </a:t>
            </a:r>
            <a:r>
              <a:rPr lang="ru-RU" sz="2450" b="1" dirty="0" err="1">
                <a:latin typeface="Calibri" panose="020F0502020204030204" pitchFamily="34" charset="0"/>
              </a:rPr>
              <a:t>промову</a:t>
            </a:r>
            <a:r>
              <a:rPr lang="ru-RU" sz="2450" b="1" dirty="0">
                <a:latin typeface="Calibri" panose="020F0502020204030204" pitchFamily="34" charset="0"/>
              </a:rPr>
              <a:t> пауз, темп </a:t>
            </a:r>
            <a:r>
              <a:rPr lang="ru-RU" sz="2450" b="1" dirty="0" err="1">
                <a:latin typeface="Calibri" panose="020F0502020204030204" pitchFamily="34" charset="0"/>
              </a:rPr>
              <a:t>промови</a:t>
            </a:r>
            <a:r>
              <a:rPr lang="ru-RU" sz="2450" b="1" dirty="0">
                <a:latin typeface="Calibri" panose="020F0502020204030204" pitchFamily="34" charset="0"/>
              </a:rPr>
              <a:t>; </a:t>
            </a:r>
            <a:r>
              <a:rPr lang="ru-RU" sz="2450" b="1" dirty="0" err="1">
                <a:latin typeface="Calibri" panose="020F0502020204030204" pitchFamily="34" charset="0"/>
              </a:rPr>
              <a:t>інтонація</a:t>
            </a:r>
            <a:r>
              <a:rPr lang="ru-RU" sz="2450" b="1" dirty="0">
                <a:latin typeface="Calibri" panose="020F0502020204030204" pitchFamily="34" charset="0"/>
              </a:rPr>
              <a:t>; </a:t>
            </a:r>
            <a:r>
              <a:rPr lang="ru-RU" sz="2450" b="1" dirty="0" err="1">
                <a:latin typeface="Calibri" panose="020F0502020204030204" pitchFamily="34" charset="0"/>
              </a:rPr>
              <a:t>візуальний</a:t>
            </a:r>
            <a:r>
              <a:rPr lang="ru-RU" sz="2450" b="1" dirty="0">
                <a:latin typeface="Calibri" panose="020F0502020204030204" pitchFamily="34" charset="0"/>
              </a:rPr>
              <a:t> контакт: частота </a:t>
            </a:r>
            <a:r>
              <a:rPr lang="ru-RU" sz="2450" b="1" dirty="0" err="1">
                <a:latin typeface="Calibri" panose="020F0502020204030204" pitchFamily="34" charset="0"/>
              </a:rPr>
              <a:t>обміну</a:t>
            </a:r>
            <a:r>
              <a:rPr lang="ru-RU" sz="2450" b="1" dirty="0">
                <a:latin typeface="Calibri" panose="020F0502020204030204" pitchFamily="34" charset="0"/>
              </a:rPr>
              <a:t> </a:t>
            </a:r>
            <a:r>
              <a:rPr lang="ru-RU" sz="2450" b="1" dirty="0" err="1">
                <a:latin typeface="Calibri" panose="020F0502020204030204" pitchFamily="34" charset="0"/>
              </a:rPr>
              <a:t>поглядами</a:t>
            </a:r>
            <a:r>
              <a:rPr lang="ru-RU" sz="2450" b="1" dirty="0">
                <a:latin typeface="Calibri" panose="020F0502020204030204" pitchFamily="34" charset="0"/>
              </a:rPr>
              <a:t>, </a:t>
            </a:r>
            <a:r>
              <a:rPr lang="ru-RU" sz="2450" b="1" dirty="0" err="1">
                <a:latin typeface="Calibri" panose="020F0502020204030204" pitchFamily="34" charset="0"/>
              </a:rPr>
              <a:t>тривалість</a:t>
            </a:r>
            <a:r>
              <a:rPr lang="ru-RU" sz="2450" b="1" dirty="0">
                <a:latin typeface="Calibri" panose="020F0502020204030204" pitchFamily="34" charset="0"/>
              </a:rPr>
              <a:t>, </a:t>
            </a:r>
            <a:r>
              <a:rPr lang="ru-RU" sz="2450" b="1" dirty="0" err="1">
                <a:latin typeface="Calibri" panose="020F0502020204030204" pitchFamily="34" charset="0"/>
              </a:rPr>
              <a:t>зміна</a:t>
            </a:r>
            <a:r>
              <a:rPr lang="ru-RU" sz="2450" b="1" dirty="0">
                <a:latin typeface="Calibri" panose="020F0502020204030204" pitchFamily="34" charset="0"/>
              </a:rPr>
              <a:t> статики і </a:t>
            </a:r>
            <a:r>
              <a:rPr lang="ru-RU" sz="2450" b="1" dirty="0" err="1">
                <a:latin typeface="Calibri" panose="020F0502020204030204" pitchFamily="34" charset="0"/>
              </a:rPr>
              <a:t>динаміки</a:t>
            </a:r>
            <a:r>
              <a:rPr lang="ru-RU" sz="2450" b="1" dirty="0">
                <a:latin typeface="Calibri" panose="020F0502020204030204" pitchFamily="34" charset="0"/>
              </a:rPr>
              <a:t> </a:t>
            </a:r>
            <a:r>
              <a:rPr lang="ru-RU" sz="2450" b="1" dirty="0" err="1">
                <a:latin typeface="Calibri" panose="020F0502020204030204" pitchFamily="34" charset="0"/>
              </a:rPr>
              <a:t>погляду</a:t>
            </a:r>
            <a:r>
              <a:rPr lang="ru-RU" sz="2450" b="1" dirty="0">
                <a:latin typeface="Calibri" panose="020F0502020204030204" pitchFamily="34" charset="0"/>
              </a:rPr>
              <a:t>, </a:t>
            </a:r>
            <a:r>
              <a:rPr lang="ru-RU" sz="2450" b="1" dirty="0" err="1">
                <a:latin typeface="Calibri" panose="020F0502020204030204" pitchFamily="34" charset="0"/>
              </a:rPr>
              <a:t>уникання</a:t>
            </a:r>
            <a:r>
              <a:rPr lang="ru-RU" sz="2450" b="1" dirty="0">
                <a:latin typeface="Calibri" panose="020F0502020204030204" pitchFamily="34" charset="0"/>
              </a:rPr>
              <a:t> </a:t>
            </a:r>
            <a:r>
              <a:rPr lang="ru-RU" sz="2450" b="1" dirty="0" err="1">
                <a:latin typeface="Calibri" panose="020F0502020204030204" pitchFamily="34" charset="0"/>
              </a:rPr>
              <a:t>його</a:t>
            </a:r>
            <a:r>
              <a:rPr lang="ru-RU" sz="2450" b="1" dirty="0">
                <a:latin typeface="Calibri" panose="020F0502020204030204" pitchFamily="34" charset="0"/>
              </a:rPr>
              <a:t>)</a:t>
            </a:r>
          </a:p>
          <a:p>
            <a:pPr lvl="0" algn="ctr">
              <a:buClr>
                <a:srgbClr val="740000"/>
              </a:buClr>
              <a:buFont typeface="Wingdings" panose="05000000000000000000" pitchFamily="2" charset="2"/>
              <a:buChar char="Ø"/>
            </a:pPr>
            <a:r>
              <a:rPr lang="uk-UA" sz="2450" b="1" dirty="0">
                <a:latin typeface="Calibri" panose="020F0502020204030204" pitchFamily="34" charset="0"/>
              </a:rPr>
              <a:t>РОЗВИТОК НАВИЧОК РОЛЬОВОЇ ПОВЕДІНКИ</a:t>
            </a:r>
          </a:p>
        </p:txBody>
      </p:sp>
      <p:sp>
        <p:nvSpPr>
          <p:cNvPr id="5" name="Місце для вмісту 4">
            <a:extLst>
              <a:ext uri="{FF2B5EF4-FFF2-40B4-BE49-F238E27FC236}">
                <a16:creationId xmlns="" xmlns:a16="http://schemas.microsoft.com/office/drawing/2014/main" id="{F98A8CFA-3F90-4509-8C42-109156DC974E}"/>
              </a:ext>
            </a:extLst>
          </p:cNvPr>
          <p:cNvSpPr>
            <a:spLocks noGrp="1"/>
          </p:cNvSpPr>
          <p:nvPr>
            <p:ph sz="half" idx="2"/>
          </p:nvPr>
        </p:nvSpPr>
        <p:spPr>
          <a:xfrm>
            <a:off x="595745" y="365639"/>
            <a:ext cx="10337953" cy="950543"/>
          </a:xfrm>
        </p:spPr>
        <p:txBody>
          <a:bodyPr anchor="ctr">
            <a:noAutofit/>
          </a:bodyPr>
          <a:lstStyle/>
          <a:p>
            <a:pPr marL="0" indent="0" algn="ctr">
              <a:buNone/>
            </a:pPr>
            <a:r>
              <a:rPr lang="ru-RU" sz="4000" b="1" dirty="0">
                <a:solidFill>
                  <a:schemeClr val="accent6">
                    <a:lumMod val="50000"/>
                  </a:schemeClr>
                </a:solidFill>
                <a:latin typeface="Calibri" panose="020F0502020204030204" pitchFamily="34" charset="0"/>
              </a:rPr>
              <a:t> </a:t>
            </a:r>
            <a:r>
              <a:rPr lang="ru-RU" sz="4000" b="1" dirty="0">
                <a:latin typeface="Calibri" panose="020F0502020204030204" pitchFamily="34" charset="0"/>
              </a:rPr>
              <a:t>ФОРМУВАННЯ КОМПЕТЕНТНОСТІ  </a:t>
            </a:r>
          </a:p>
        </p:txBody>
      </p:sp>
      <p:pic>
        <p:nvPicPr>
          <p:cNvPr id="4" name="Рисунок 3">
            <a:extLst>
              <a:ext uri="{FF2B5EF4-FFF2-40B4-BE49-F238E27FC236}">
                <a16:creationId xmlns="" xmlns:a16="http://schemas.microsoft.com/office/drawing/2014/main" id="{B8B21471-4A81-449B-A661-5BECB1558969}"/>
              </a:ext>
            </a:extLst>
          </p:cNvPr>
          <p:cNvPicPr>
            <a:picLocks noChangeAspect="1"/>
          </p:cNvPicPr>
          <p:nvPr/>
        </p:nvPicPr>
        <p:blipFill>
          <a:blip r:embed="rId3"/>
          <a:stretch>
            <a:fillRect/>
          </a:stretch>
        </p:blipFill>
        <p:spPr>
          <a:xfrm>
            <a:off x="10174393" y="5460670"/>
            <a:ext cx="1908867" cy="1234912"/>
          </a:xfrm>
          <a:prstGeom prst="rect">
            <a:avLst/>
          </a:prstGeom>
        </p:spPr>
      </p:pic>
    </p:spTree>
    <p:extLst>
      <p:ext uri="{BB962C8B-B14F-4D97-AF65-F5344CB8AC3E}">
        <p14:creationId xmlns:p14="http://schemas.microsoft.com/office/powerpoint/2010/main" val="3985517404"/>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Офіс">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4265</TotalTime>
  <Words>399</Words>
  <Application>Microsoft Office PowerPoint</Application>
  <PresentationFormat>Произвольный</PresentationFormat>
  <Paragraphs>31</Paragraphs>
  <Slides>4</Slides>
  <Notes>4</Notes>
  <HiddenSlides>0</HiddenSlides>
  <MMClips>0</MMClips>
  <ScaleCrop>false</ScaleCrop>
  <HeadingPairs>
    <vt:vector size="4" baseType="variant">
      <vt:variant>
        <vt:lpstr>Тема</vt:lpstr>
      </vt:variant>
      <vt:variant>
        <vt:i4>1</vt:i4>
      </vt:variant>
      <vt:variant>
        <vt:lpstr>Заголовки слайдов</vt:lpstr>
      </vt:variant>
      <vt:variant>
        <vt:i4>4</vt:i4>
      </vt:variant>
    </vt:vector>
  </HeadingPairs>
  <TitlesOfParts>
    <vt:vector size="5" baseType="lpstr">
      <vt:lpstr>Тема Office</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ПСИХОЛОГІЧНІ АСПЕКТИ</dc:title>
  <dc:creator>Hanna Savchenko</dc:creator>
  <cp:lastModifiedBy>Семенюк Вікторія Миколаївна</cp:lastModifiedBy>
  <cp:revision>158</cp:revision>
  <dcterms:created xsi:type="dcterms:W3CDTF">2017-08-29T15:16:49Z</dcterms:created>
  <dcterms:modified xsi:type="dcterms:W3CDTF">2017-11-29T09:47:48Z</dcterms:modified>
</cp:coreProperties>
</file>